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Nunito" pitchFamily="2" charset="0"/>
      <p:regular r:id="rId12"/>
      <p:bold r:id="rId13"/>
      <p:italic r:id="rId14"/>
      <p:boldItalic r:id="rId15"/>
    </p:embeddedFont>
    <p:embeddedFont>
      <p:font typeface="Roboto" panose="02000000000000000000" pitchFamily="2"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c6f980f91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c6f980f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c6f980f91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conservation of species and biodiversity holds significant importance due to various reasons, including the maintenance of biodiversity, economic value, contributions to scientific and medical discoveries, and mitigation of climate change. Unfortunately, biodiversity loss is a multifaceted issue influenced by both natural and human-induced factors. Collecting data on species categorized as threatened, vulnerable, endangered, and critically endangered from diverse regions is crucial for understanding the extent of the problem. However, the absence of a dedicated platform for data visualization has posed challenges for conservationists and hindered effective decision-making and public education initiatives. Establishing a comprehensive platform for visualizing this data is essential for facilitating informed decision-making and enhancing public awareness.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66f26bc6be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66f26bc6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66ed317d5c_4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66ed317d5c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66ed317d5c_4_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66ed317d5c_4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66ed317d5c_4_1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66ed317d5c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66ed317d5c_4_3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66ed317d5c_4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266ed317d5c_4_4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266ed317d5c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66ed317d5c_4_6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66ed317d5c_4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stats.oecd.org/Index.aspx?DataSetCode=WILD_LIFE"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Risk of Endangerment</a:t>
            </a:r>
            <a:br>
              <a:rPr lang="en"/>
            </a:br>
            <a:r>
              <a:rPr lang="en"/>
              <a:t>Analysis</a:t>
            </a:r>
            <a:endParaRPr/>
          </a:p>
        </p:txBody>
      </p:sp>
      <p:sp>
        <p:nvSpPr>
          <p:cNvPr id="129" name="Google Shape;129;p13"/>
          <p:cNvSpPr txBox="1">
            <a:spLocks noGrp="1"/>
          </p:cNvSpPr>
          <p:nvPr>
            <p:ph type="subTitle" idx="1"/>
          </p:nvPr>
        </p:nvSpPr>
        <p:spPr>
          <a:xfrm>
            <a:off x="3496925" y="3939720"/>
            <a:ext cx="5361300" cy="8496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a:t>	</a:t>
            </a:r>
            <a:r>
              <a:rPr lang="en" b="1"/>
              <a:t>V</a:t>
            </a:r>
            <a:r>
              <a:rPr lang="en"/>
              <a:t>y Nguyen</a:t>
            </a:r>
            <a:endParaRPr/>
          </a:p>
          <a:p>
            <a:pPr marL="0" lvl="0" indent="0" algn="ctr" rtl="0">
              <a:spcBef>
                <a:spcPts val="0"/>
              </a:spcBef>
              <a:spcAft>
                <a:spcPts val="0"/>
              </a:spcAft>
              <a:buNone/>
            </a:pPr>
            <a:r>
              <a:rPr lang="en"/>
              <a:t>			</a:t>
            </a:r>
            <a:r>
              <a:rPr lang="en" b="1"/>
              <a:t>B</a:t>
            </a:r>
            <a:r>
              <a:rPr lang="en"/>
              <a:t>raydon Nugent</a:t>
            </a:r>
            <a:endParaRPr/>
          </a:p>
          <a:p>
            <a:pPr marL="0" lvl="0" indent="0" algn="ctr" rtl="0">
              <a:spcBef>
                <a:spcPts val="0"/>
              </a:spcBef>
              <a:spcAft>
                <a:spcPts val="0"/>
              </a:spcAft>
              <a:buNone/>
            </a:pPr>
            <a:r>
              <a:rPr lang="en"/>
              <a:t>			 </a:t>
            </a:r>
            <a:r>
              <a:rPr lang="en" b="1"/>
              <a:t>A</a:t>
            </a:r>
            <a:r>
              <a:rPr lang="en"/>
              <a:t>lex Feeney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14"/>
          <p:cNvPicPr preferRelativeResize="0"/>
          <p:nvPr/>
        </p:nvPicPr>
        <p:blipFill rotWithShape="1">
          <a:blip r:embed="rId3">
            <a:alphaModFix amt="19000"/>
          </a:blip>
          <a:srcRect t="11564" b="7561"/>
          <a:stretch/>
        </p:blipFill>
        <p:spPr>
          <a:xfrm>
            <a:off x="209275" y="228600"/>
            <a:ext cx="8725448" cy="4703401"/>
          </a:xfrm>
          <a:prstGeom prst="rect">
            <a:avLst/>
          </a:prstGeom>
          <a:noFill/>
          <a:ln>
            <a:noFill/>
          </a:ln>
        </p:spPr>
      </p:pic>
      <p:sp>
        <p:nvSpPr>
          <p:cNvPr id="135" name="Google Shape;135;p14"/>
          <p:cNvSpPr txBox="1">
            <a:spLocks noGrp="1"/>
          </p:cNvSpPr>
          <p:nvPr>
            <p:ph type="title"/>
          </p:nvPr>
        </p:nvSpPr>
        <p:spPr>
          <a:xfrm>
            <a:off x="3750600" y="228600"/>
            <a:ext cx="16428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Context</a:t>
            </a:r>
            <a:endParaRPr/>
          </a:p>
        </p:txBody>
      </p:sp>
      <p:sp>
        <p:nvSpPr>
          <p:cNvPr id="136" name="Google Shape;136;p14"/>
          <p:cNvSpPr txBox="1">
            <a:spLocks noGrp="1"/>
          </p:cNvSpPr>
          <p:nvPr>
            <p:ph type="body" idx="1"/>
          </p:nvPr>
        </p:nvSpPr>
        <p:spPr>
          <a:xfrm>
            <a:off x="673200" y="1331000"/>
            <a:ext cx="7797600" cy="1791900"/>
          </a:xfrm>
          <a:prstGeom prst="rect">
            <a:avLst/>
          </a:prstGeom>
        </p:spPr>
        <p:txBody>
          <a:bodyPr spcFirstLastPara="1" wrap="square" lIns="91425" tIns="91425" rIns="91425" bIns="91425" anchor="t" anchorCtr="0">
            <a:noAutofit/>
          </a:bodyPr>
          <a:lstStyle/>
          <a:p>
            <a:pPr marL="457200" lvl="0" indent="-330200" algn="l" rtl="0">
              <a:spcBef>
                <a:spcPts val="1000"/>
              </a:spcBef>
              <a:spcAft>
                <a:spcPts val="0"/>
              </a:spcAft>
              <a:buClr>
                <a:schemeClr val="lt1"/>
              </a:buClr>
              <a:buSzPts val="1600"/>
              <a:buFont typeface="Roboto"/>
              <a:buChar char="●"/>
            </a:pPr>
            <a:r>
              <a:rPr lang="en" sz="1600">
                <a:solidFill>
                  <a:schemeClr val="lt1"/>
                </a:solidFill>
                <a:latin typeface="Roboto"/>
                <a:ea typeface="Roboto"/>
                <a:cs typeface="Roboto"/>
                <a:sym typeface="Roboto"/>
              </a:rPr>
              <a:t>There is limited understanding of biodiversity decline around the world.</a:t>
            </a:r>
            <a:endParaRPr sz="1600">
              <a:solidFill>
                <a:schemeClr val="lt1"/>
              </a:solidFill>
              <a:latin typeface="Roboto"/>
              <a:ea typeface="Roboto"/>
              <a:cs typeface="Roboto"/>
              <a:sym typeface="Roboto"/>
            </a:endParaRPr>
          </a:p>
          <a:p>
            <a:pPr marL="457200" lvl="0" indent="-330200" algn="l" rtl="0">
              <a:spcBef>
                <a:spcPts val="1200"/>
              </a:spcBef>
              <a:spcAft>
                <a:spcPts val="0"/>
              </a:spcAft>
              <a:buClr>
                <a:schemeClr val="lt1"/>
              </a:buClr>
              <a:buSzPts val="1600"/>
              <a:buFont typeface="Roboto"/>
              <a:buChar char="●"/>
            </a:pPr>
            <a:r>
              <a:rPr lang="en" sz="1600">
                <a:solidFill>
                  <a:schemeClr val="lt1"/>
                </a:solidFill>
                <a:latin typeface="Roboto"/>
                <a:ea typeface="Roboto"/>
                <a:cs typeface="Roboto"/>
                <a:sym typeface="Roboto"/>
              </a:rPr>
              <a:t>There is no real intention for people to understand the severity of the situation.</a:t>
            </a:r>
            <a:endParaRPr sz="1600">
              <a:solidFill>
                <a:schemeClr val="lt1"/>
              </a:solidFill>
              <a:latin typeface="Roboto"/>
              <a:ea typeface="Roboto"/>
              <a:cs typeface="Roboto"/>
              <a:sym typeface="Roboto"/>
            </a:endParaRPr>
          </a:p>
          <a:p>
            <a:pPr marL="457200" lvl="0" indent="-330200" algn="l" rtl="0">
              <a:spcBef>
                <a:spcPts val="1200"/>
              </a:spcBef>
              <a:spcAft>
                <a:spcPts val="0"/>
              </a:spcAft>
              <a:buClr>
                <a:schemeClr val="lt1"/>
              </a:buClr>
              <a:buSzPts val="1600"/>
              <a:buFont typeface="Roboto"/>
              <a:buChar char="●"/>
            </a:pPr>
            <a:r>
              <a:rPr lang="en" sz="1600">
                <a:solidFill>
                  <a:schemeClr val="lt1"/>
                </a:solidFill>
                <a:latin typeface="Roboto"/>
                <a:ea typeface="Roboto"/>
                <a:cs typeface="Roboto"/>
                <a:sym typeface="Roboto"/>
              </a:rPr>
              <a:t>A practical &amp; visual representation seemed appropriate.</a:t>
            </a:r>
            <a:endParaRPr sz="1600">
              <a:solidFill>
                <a:schemeClr val="lt1"/>
              </a:solidFill>
              <a:latin typeface="Roboto"/>
              <a:ea typeface="Roboto"/>
              <a:cs typeface="Roboto"/>
              <a:sym typeface="Roboto"/>
            </a:endParaRPr>
          </a:p>
          <a:p>
            <a:pPr marL="0" lvl="0" indent="0" algn="l" rtl="0">
              <a:spcBef>
                <a:spcPts val="1200"/>
              </a:spcBef>
              <a:spcAft>
                <a:spcPts val="0"/>
              </a:spcAft>
              <a:buNone/>
            </a:pPr>
            <a:endParaRPr sz="1600">
              <a:solidFill>
                <a:schemeClr val="lt1"/>
              </a:solidFill>
              <a:latin typeface="Roboto"/>
              <a:ea typeface="Roboto"/>
              <a:cs typeface="Roboto"/>
              <a:sym typeface="Roboto"/>
            </a:endParaRPr>
          </a:p>
          <a:p>
            <a:pPr marL="0" lvl="0" indent="0" algn="l" rtl="0">
              <a:spcBef>
                <a:spcPts val="1200"/>
              </a:spcBef>
              <a:spcAft>
                <a:spcPts val="1200"/>
              </a:spcAft>
              <a:buNone/>
            </a:pPr>
            <a:endParaRPr sz="1600">
              <a:solidFill>
                <a:schemeClr val="lt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5"/>
          <p:cNvSpPr txBox="1">
            <a:spLocks noGrp="1"/>
          </p:cNvSpPr>
          <p:nvPr>
            <p:ph type="title"/>
          </p:nvPr>
        </p:nvSpPr>
        <p:spPr>
          <a:xfrm>
            <a:off x="314875" y="316125"/>
            <a:ext cx="32289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Aims:</a:t>
            </a:r>
            <a:endParaRPr/>
          </a:p>
        </p:txBody>
      </p:sp>
      <p:sp>
        <p:nvSpPr>
          <p:cNvPr id="142" name="Google Shape;142;p15"/>
          <p:cNvSpPr txBox="1">
            <a:spLocks noGrp="1"/>
          </p:cNvSpPr>
          <p:nvPr>
            <p:ph type="body" idx="1"/>
          </p:nvPr>
        </p:nvSpPr>
        <p:spPr>
          <a:xfrm>
            <a:off x="503700" y="1182100"/>
            <a:ext cx="8136600" cy="3438600"/>
          </a:xfrm>
          <a:prstGeom prst="rect">
            <a:avLst/>
          </a:prstGeom>
        </p:spPr>
        <p:txBody>
          <a:bodyPr spcFirstLastPara="1" wrap="square" lIns="91425" tIns="91425" rIns="91425" bIns="91425" anchor="t" anchorCtr="0">
            <a:noAutofit/>
          </a:bodyPr>
          <a:lstStyle/>
          <a:p>
            <a:pPr marL="457200" lvl="0" indent="-330200" algn="l" rtl="0">
              <a:spcBef>
                <a:spcPts val="1000"/>
              </a:spcBef>
              <a:spcAft>
                <a:spcPts val="0"/>
              </a:spcAft>
              <a:buClr>
                <a:schemeClr val="lt1"/>
              </a:buClr>
              <a:buSzPts val="1600"/>
              <a:buChar char="●"/>
            </a:pPr>
            <a:r>
              <a:rPr lang="en" sz="1600">
                <a:solidFill>
                  <a:schemeClr val="lt1"/>
                </a:solidFill>
              </a:rPr>
              <a:t>To provide a user friendly experience to entice the public on understanding the issue.</a:t>
            </a:r>
            <a:endParaRPr sz="1600">
              <a:solidFill>
                <a:schemeClr val="lt1"/>
              </a:solidFill>
            </a:endParaRPr>
          </a:p>
          <a:p>
            <a:pPr marL="457200" lvl="0" indent="-330200" algn="l" rtl="0">
              <a:spcBef>
                <a:spcPts val="1200"/>
              </a:spcBef>
              <a:spcAft>
                <a:spcPts val="0"/>
              </a:spcAft>
              <a:buClr>
                <a:schemeClr val="lt1"/>
              </a:buClr>
              <a:buSzPts val="1600"/>
              <a:buChar char="●"/>
            </a:pPr>
            <a:r>
              <a:rPr lang="en" sz="1600">
                <a:solidFill>
                  <a:schemeClr val="lt1"/>
                </a:solidFill>
              </a:rPr>
              <a:t>Converting an abundance of scripted data, to an accessible and digestible visualisation.</a:t>
            </a:r>
            <a:endParaRPr sz="1600">
              <a:solidFill>
                <a:schemeClr val="lt1"/>
              </a:solidFill>
            </a:endParaRPr>
          </a:p>
          <a:p>
            <a:pPr marL="457200" lvl="0" indent="-330200" algn="l" rtl="0">
              <a:spcBef>
                <a:spcPts val="1200"/>
              </a:spcBef>
              <a:spcAft>
                <a:spcPts val="0"/>
              </a:spcAft>
              <a:buClr>
                <a:schemeClr val="lt1"/>
              </a:buClr>
              <a:buSzPts val="1600"/>
              <a:buChar char="●"/>
            </a:pPr>
            <a:r>
              <a:rPr lang="en" sz="1600">
                <a:solidFill>
                  <a:schemeClr val="lt1"/>
                </a:solidFill>
              </a:rPr>
              <a:t>These visualisations will demonstrate:</a:t>
            </a:r>
            <a:endParaRPr sz="1600">
              <a:solidFill>
                <a:schemeClr val="lt1"/>
              </a:solidFill>
            </a:endParaRPr>
          </a:p>
          <a:p>
            <a:pPr marL="914400" lvl="1" indent="-330200" algn="l" rtl="0">
              <a:spcBef>
                <a:spcPts val="1200"/>
              </a:spcBef>
              <a:spcAft>
                <a:spcPts val="0"/>
              </a:spcAft>
              <a:buClr>
                <a:schemeClr val="lt1"/>
              </a:buClr>
              <a:buSzPts val="1600"/>
              <a:buChar char="○"/>
            </a:pPr>
            <a:r>
              <a:rPr lang="en" sz="1600">
                <a:solidFill>
                  <a:schemeClr val="lt1"/>
                </a:solidFill>
              </a:rPr>
              <a:t>Regions of significance</a:t>
            </a:r>
            <a:endParaRPr sz="1600">
              <a:solidFill>
                <a:schemeClr val="lt1"/>
              </a:solidFill>
            </a:endParaRPr>
          </a:p>
          <a:p>
            <a:pPr marL="914400" lvl="1" indent="-330200" algn="l" rtl="0">
              <a:spcBef>
                <a:spcPts val="1200"/>
              </a:spcBef>
              <a:spcAft>
                <a:spcPts val="0"/>
              </a:spcAft>
              <a:buClr>
                <a:schemeClr val="lt1"/>
              </a:buClr>
              <a:buSzPts val="1600"/>
              <a:buChar char="○"/>
            </a:pPr>
            <a:r>
              <a:rPr lang="en" sz="1600">
                <a:solidFill>
                  <a:schemeClr val="lt1"/>
                </a:solidFill>
              </a:rPr>
              <a:t>Quantities of potential biodiversity extinction (and to what extent).</a:t>
            </a:r>
            <a:endParaRPr sz="1600">
              <a:solidFill>
                <a:schemeClr val="lt1"/>
              </a:solidFill>
            </a:endParaRPr>
          </a:p>
          <a:p>
            <a:pPr marL="914400" lvl="1" indent="-330200" algn="l" rtl="0">
              <a:spcBef>
                <a:spcPts val="1200"/>
              </a:spcBef>
              <a:spcAft>
                <a:spcPts val="0"/>
              </a:spcAft>
              <a:buClr>
                <a:schemeClr val="lt1"/>
              </a:buClr>
              <a:buSzPts val="1600"/>
              <a:buChar char="○"/>
            </a:pPr>
            <a:r>
              <a:rPr lang="en" sz="1600">
                <a:solidFill>
                  <a:schemeClr val="lt1"/>
                </a:solidFill>
              </a:rPr>
              <a:t>Comparable data (displayed on the ‘Known Species’ dataset).</a:t>
            </a:r>
            <a:endParaRPr sz="1600">
              <a:solidFill>
                <a:schemeClr val="lt1"/>
              </a:solidFill>
            </a:endParaRPr>
          </a:p>
          <a:p>
            <a:pPr marL="914400" lvl="1" indent="-330200" algn="l" rtl="0">
              <a:spcBef>
                <a:spcPts val="1200"/>
              </a:spcBef>
              <a:spcAft>
                <a:spcPts val="1200"/>
              </a:spcAft>
              <a:buClr>
                <a:schemeClr val="lt1"/>
              </a:buClr>
              <a:buSzPts val="1600"/>
              <a:buChar char="○"/>
            </a:pPr>
            <a:r>
              <a:rPr lang="en" sz="1600">
                <a:solidFill>
                  <a:schemeClr val="lt1"/>
                </a:solidFill>
              </a:rPr>
              <a:t>What species classes are at more of a risk around the world.</a:t>
            </a:r>
            <a:endParaRPr sz="16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6"/>
          <p:cNvSpPr txBox="1">
            <a:spLocks noGrp="1"/>
          </p:cNvSpPr>
          <p:nvPr>
            <p:ph type="title"/>
          </p:nvPr>
        </p:nvSpPr>
        <p:spPr>
          <a:xfrm>
            <a:off x="390525" y="3665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Strategy:</a:t>
            </a:r>
            <a:endParaRPr/>
          </a:p>
        </p:txBody>
      </p:sp>
      <p:sp>
        <p:nvSpPr>
          <p:cNvPr id="148" name="Google Shape;148;p16"/>
          <p:cNvSpPr txBox="1">
            <a:spLocks noGrp="1"/>
          </p:cNvSpPr>
          <p:nvPr>
            <p:ph type="body" idx="1"/>
          </p:nvPr>
        </p:nvSpPr>
        <p:spPr>
          <a:xfrm>
            <a:off x="819150" y="1117525"/>
            <a:ext cx="7505700" cy="3422400"/>
          </a:xfrm>
          <a:prstGeom prst="rect">
            <a:avLst/>
          </a:prstGeom>
        </p:spPr>
        <p:txBody>
          <a:bodyPr spcFirstLastPara="1" wrap="square" lIns="91425" tIns="91425" rIns="91425" bIns="91425" anchor="t" anchorCtr="0">
            <a:normAutofit lnSpcReduction="10000"/>
          </a:bodyPr>
          <a:lstStyle/>
          <a:p>
            <a:pPr marL="457200" lvl="0" indent="-355600" algn="l" rtl="0">
              <a:spcBef>
                <a:spcPts val="0"/>
              </a:spcBef>
              <a:spcAft>
                <a:spcPts val="0"/>
              </a:spcAft>
              <a:buClr>
                <a:schemeClr val="lt1"/>
              </a:buClr>
              <a:buSzPts val="2000"/>
              <a:buChar char="●"/>
            </a:pPr>
            <a:r>
              <a:rPr lang="en" sz="2000">
                <a:solidFill>
                  <a:schemeClr val="lt1"/>
                </a:solidFill>
              </a:rPr>
              <a:t>Establish SQLite database.</a:t>
            </a:r>
            <a:endParaRPr sz="2000">
              <a:solidFill>
                <a:schemeClr val="lt1"/>
              </a:solidFill>
            </a:endParaRPr>
          </a:p>
          <a:p>
            <a:pPr marL="457200" lvl="0" indent="0" algn="l" rtl="0">
              <a:spcBef>
                <a:spcPts val="1200"/>
              </a:spcBef>
              <a:spcAft>
                <a:spcPts val="0"/>
              </a:spcAft>
              <a:buNone/>
            </a:pPr>
            <a:endParaRPr sz="2000">
              <a:solidFill>
                <a:schemeClr val="lt1"/>
              </a:solidFill>
            </a:endParaRPr>
          </a:p>
          <a:p>
            <a:pPr marL="457200" lvl="0" indent="-355600" algn="l" rtl="0">
              <a:spcBef>
                <a:spcPts val="1200"/>
              </a:spcBef>
              <a:spcAft>
                <a:spcPts val="0"/>
              </a:spcAft>
              <a:buClr>
                <a:schemeClr val="lt1"/>
              </a:buClr>
              <a:buSzPts val="2000"/>
              <a:buChar char="●"/>
            </a:pPr>
            <a:r>
              <a:rPr lang="en" sz="2000">
                <a:solidFill>
                  <a:schemeClr val="lt1"/>
                </a:solidFill>
              </a:rPr>
              <a:t>Develop API endpoints to facilitate data retrieval.</a:t>
            </a:r>
            <a:endParaRPr sz="2000">
              <a:solidFill>
                <a:schemeClr val="lt1"/>
              </a:solidFill>
            </a:endParaRPr>
          </a:p>
          <a:p>
            <a:pPr marL="457200" lvl="0" indent="0" algn="l" rtl="0">
              <a:spcBef>
                <a:spcPts val="1200"/>
              </a:spcBef>
              <a:spcAft>
                <a:spcPts val="0"/>
              </a:spcAft>
              <a:buNone/>
            </a:pPr>
            <a:endParaRPr sz="2000">
              <a:solidFill>
                <a:schemeClr val="lt1"/>
              </a:solidFill>
            </a:endParaRPr>
          </a:p>
          <a:p>
            <a:pPr marL="457200" lvl="0" indent="-355600" algn="l" rtl="0">
              <a:spcBef>
                <a:spcPts val="1200"/>
              </a:spcBef>
              <a:spcAft>
                <a:spcPts val="0"/>
              </a:spcAft>
              <a:buClr>
                <a:schemeClr val="lt1"/>
              </a:buClr>
              <a:buSzPts val="2000"/>
              <a:buChar char="●"/>
            </a:pPr>
            <a:r>
              <a:rPr lang="en" sz="2000">
                <a:solidFill>
                  <a:schemeClr val="lt1"/>
                </a:solidFill>
              </a:rPr>
              <a:t>Create clear &amp; user friendly visualisations.</a:t>
            </a:r>
            <a:endParaRPr sz="2000">
              <a:solidFill>
                <a:schemeClr val="lt1"/>
              </a:solidFill>
            </a:endParaRPr>
          </a:p>
          <a:p>
            <a:pPr marL="457200" lvl="0" indent="0" algn="l" rtl="0">
              <a:spcBef>
                <a:spcPts val="1200"/>
              </a:spcBef>
              <a:spcAft>
                <a:spcPts val="0"/>
              </a:spcAft>
              <a:buNone/>
            </a:pPr>
            <a:endParaRPr sz="2000">
              <a:solidFill>
                <a:schemeClr val="lt1"/>
              </a:solidFill>
            </a:endParaRPr>
          </a:p>
          <a:p>
            <a:pPr marL="457200" lvl="0" indent="-355600" algn="l" rtl="0">
              <a:spcBef>
                <a:spcPts val="1200"/>
              </a:spcBef>
              <a:spcAft>
                <a:spcPts val="0"/>
              </a:spcAft>
              <a:buClr>
                <a:schemeClr val="lt1"/>
              </a:buClr>
              <a:buSzPts val="2000"/>
              <a:buChar char="●"/>
            </a:pPr>
            <a:r>
              <a:rPr lang="en" sz="2000">
                <a:solidFill>
                  <a:schemeClr val="lt1"/>
                </a:solidFill>
              </a:rPr>
              <a:t>Create webpage &amp; essentially append all of the above.</a:t>
            </a:r>
            <a:endParaRPr sz="20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7"/>
          <p:cNvSpPr txBox="1">
            <a:spLocks noGrp="1"/>
          </p:cNvSpPr>
          <p:nvPr>
            <p:ph type="title"/>
          </p:nvPr>
        </p:nvSpPr>
        <p:spPr>
          <a:xfrm>
            <a:off x="327475" y="3035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Step 1: </a:t>
            </a:r>
            <a:r>
              <a:rPr lang="en" sz="2000">
                <a:latin typeface="Calibri"/>
                <a:ea typeface="Calibri"/>
                <a:cs typeface="Calibri"/>
                <a:sym typeface="Calibri"/>
              </a:rPr>
              <a:t>Build a SQLite database</a:t>
            </a:r>
            <a:endParaRPr sz="2900"/>
          </a:p>
        </p:txBody>
      </p:sp>
      <p:sp>
        <p:nvSpPr>
          <p:cNvPr id="154" name="Google Shape;154;p17"/>
          <p:cNvSpPr/>
          <p:nvPr/>
        </p:nvSpPr>
        <p:spPr>
          <a:xfrm>
            <a:off x="3292350" y="1794925"/>
            <a:ext cx="2559300" cy="23052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Data Cleanup</a:t>
            </a:r>
            <a:endParaRPr>
              <a:solidFill>
                <a:schemeClr val="dk1"/>
              </a:solidFill>
            </a:endParaRPr>
          </a:p>
          <a:p>
            <a:pPr marL="0" lvl="0" indent="0" algn="ctr" rtl="0">
              <a:lnSpc>
                <a:spcPct val="115000"/>
              </a:lnSpc>
              <a:spcBef>
                <a:spcPts val="0"/>
              </a:spcBef>
              <a:spcAft>
                <a:spcPts val="0"/>
              </a:spcAft>
              <a:buNone/>
            </a:pP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Excel</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Python - Pandas package</a:t>
            </a:r>
            <a:endParaRPr>
              <a:solidFill>
                <a:schemeClr val="dk1"/>
              </a:solidFill>
            </a:endParaRPr>
          </a:p>
          <a:p>
            <a:pPr marL="0" lvl="0" indent="0" algn="l" rtl="0">
              <a:lnSpc>
                <a:spcPct val="115000"/>
              </a:lnSpc>
              <a:spcBef>
                <a:spcPts val="0"/>
              </a:spcBef>
              <a:spcAft>
                <a:spcPts val="0"/>
              </a:spcAft>
              <a:buNone/>
            </a:pPr>
            <a:endParaRPr>
              <a:latin typeface="Calibri"/>
              <a:ea typeface="Calibri"/>
              <a:cs typeface="Calibri"/>
              <a:sym typeface="Calibri"/>
            </a:endParaRPr>
          </a:p>
        </p:txBody>
      </p:sp>
      <p:sp>
        <p:nvSpPr>
          <p:cNvPr id="155" name="Google Shape;155;p17"/>
          <p:cNvSpPr/>
          <p:nvPr/>
        </p:nvSpPr>
        <p:spPr>
          <a:xfrm>
            <a:off x="620875" y="1794925"/>
            <a:ext cx="2559300" cy="23052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Data</a:t>
            </a:r>
            <a:endParaRPr>
              <a:solidFill>
                <a:schemeClr val="dk1"/>
              </a:solidFill>
            </a:endParaRPr>
          </a:p>
          <a:p>
            <a:pPr marL="0" lvl="0" indent="0" algn="ctr" rtl="0">
              <a:lnSpc>
                <a:spcPct val="115000"/>
              </a:lnSpc>
              <a:spcBef>
                <a:spcPts val="0"/>
              </a:spcBef>
              <a:spcAft>
                <a:spcPts val="0"/>
              </a:spcAft>
              <a:buNone/>
            </a:pP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Threaten species data - </a:t>
            </a:r>
            <a:r>
              <a:rPr lang="en" u="sng">
                <a:solidFill>
                  <a:schemeClr val="dk1"/>
                </a:solidFill>
                <a:hlinkClick r:id="rId3">
                  <a:extLst>
                    <a:ext uri="{A12FA001-AC4F-418D-AE19-62706E023703}">
                      <ahyp:hlinkClr xmlns:ahyp="http://schemas.microsoft.com/office/drawing/2018/hyperlinkcolor" val="tx"/>
                    </a:ext>
                  </a:extLst>
                </a:hlinkClick>
              </a:rPr>
              <a:t>Threatened species (oecd.org)</a:t>
            </a:r>
            <a:endParaRPr sz="1700">
              <a:solidFill>
                <a:schemeClr val="dk1"/>
              </a:solidFill>
              <a:latin typeface="Calibri"/>
              <a:ea typeface="Calibri"/>
              <a:cs typeface="Calibri"/>
              <a:sym typeface="Calibri"/>
            </a:endParaRPr>
          </a:p>
          <a:p>
            <a:pPr marL="0" lvl="0" indent="0" algn="l" rtl="0">
              <a:lnSpc>
                <a:spcPct val="115000"/>
              </a:lnSpc>
              <a:spcBef>
                <a:spcPts val="0"/>
              </a:spcBef>
              <a:spcAft>
                <a:spcPts val="0"/>
              </a:spcAft>
              <a:buNone/>
            </a:pPr>
            <a:endParaRPr>
              <a:latin typeface="Calibri"/>
              <a:ea typeface="Calibri"/>
              <a:cs typeface="Calibri"/>
              <a:sym typeface="Calibri"/>
            </a:endParaRPr>
          </a:p>
        </p:txBody>
      </p:sp>
      <p:sp>
        <p:nvSpPr>
          <p:cNvPr id="156" name="Google Shape;156;p17"/>
          <p:cNvSpPr/>
          <p:nvPr/>
        </p:nvSpPr>
        <p:spPr>
          <a:xfrm>
            <a:off x="5963825" y="1794925"/>
            <a:ext cx="2559300" cy="23052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SQLite</a:t>
            </a:r>
            <a:endParaRPr>
              <a:solidFill>
                <a:schemeClr val="dk1"/>
              </a:solidFill>
            </a:endParaRPr>
          </a:p>
          <a:p>
            <a:pPr marL="0" lvl="0" indent="0" algn="ctr" rtl="0">
              <a:lnSpc>
                <a:spcPct val="115000"/>
              </a:lnSpc>
              <a:spcBef>
                <a:spcPts val="0"/>
              </a:spcBef>
              <a:spcAft>
                <a:spcPts val="0"/>
              </a:spcAft>
              <a:buNone/>
            </a:pP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Import data</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Change data type</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Set key</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Create database</a:t>
            </a:r>
            <a:endParaRPr>
              <a:latin typeface="Calibri"/>
              <a:ea typeface="Calibri"/>
              <a:cs typeface="Calibri"/>
              <a:sym typeface="Calibri"/>
            </a:endParaRPr>
          </a:p>
        </p:txBody>
      </p:sp>
      <p:sp>
        <p:nvSpPr>
          <p:cNvPr id="157" name="Google Shape;157;p17"/>
          <p:cNvSpPr/>
          <p:nvPr/>
        </p:nvSpPr>
        <p:spPr>
          <a:xfrm>
            <a:off x="3103250" y="2851925"/>
            <a:ext cx="327900" cy="2016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8" name="Google Shape;158;p17"/>
          <p:cNvSpPr/>
          <p:nvPr/>
        </p:nvSpPr>
        <p:spPr>
          <a:xfrm>
            <a:off x="5827950" y="2846725"/>
            <a:ext cx="327900" cy="2016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8"/>
          <p:cNvSpPr txBox="1">
            <a:spLocks noGrp="1"/>
          </p:cNvSpPr>
          <p:nvPr>
            <p:ph type="title"/>
          </p:nvPr>
        </p:nvSpPr>
        <p:spPr>
          <a:xfrm>
            <a:off x="327475" y="3035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Step 2: </a:t>
            </a:r>
            <a:r>
              <a:rPr lang="en" sz="2000">
                <a:latin typeface="Calibri"/>
                <a:ea typeface="Calibri"/>
                <a:cs typeface="Calibri"/>
                <a:sym typeface="Calibri"/>
              </a:rPr>
              <a:t>Create API endpoints</a:t>
            </a:r>
            <a:endParaRPr sz="2900"/>
          </a:p>
        </p:txBody>
      </p:sp>
      <p:sp>
        <p:nvSpPr>
          <p:cNvPr id="164" name="Google Shape;164;p18"/>
          <p:cNvSpPr/>
          <p:nvPr/>
        </p:nvSpPr>
        <p:spPr>
          <a:xfrm>
            <a:off x="2989775" y="1706675"/>
            <a:ext cx="2559300" cy="23052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Tools</a:t>
            </a:r>
            <a:endParaRPr>
              <a:solidFill>
                <a:schemeClr val="dk1"/>
              </a:solidFill>
            </a:endParaRPr>
          </a:p>
          <a:p>
            <a:pPr marL="0" lvl="0" indent="0" algn="ctr" rtl="0">
              <a:lnSpc>
                <a:spcPct val="115000"/>
              </a:lnSpc>
              <a:spcBef>
                <a:spcPts val="0"/>
              </a:spcBef>
              <a:spcAft>
                <a:spcPts val="0"/>
              </a:spcAft>
              <a:buNone/>
            </a:pP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Python</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SQLAlchemy</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Flask</a:t>
            </a:r>
            <a:endParaRPr>
              <a:solidFill>
                <a:schemeClr val="dk1"/>
              </a:solidFill>
            </a:endParaRPr>
          </a:p>
          <a:p>
            <a:pPr marL="0" lvl="0" indent="0" algn="l" rtl="0">
              <a:lnSpc>
                <a:spcPct val="115000"/>
              </a:lnSpc>
              <a:spcBef>
                <a:spcPts val="0"/>
              </a:spcBef>
              <a:spcAft>
                <a:spcPts val="0"/>
              </a:spcAft>
              <a:buNone/>
            </a:pPr>
            <a:endParaRPr>
              <a:latin typeface="Calibri"/>
              <a:ea typeface="Calibri"/>
              <a:cs typeface="Calibri"/>
              <a:sym typeface="Calibri"/>
            </a:endParaRPr>
          </a:p>
        </p:txBody>
      </p:sp>
      <p:sp>
        <p:nvSpPr>
          <p:cNvPr id="165" name="Google Shape;165;p18"/>
          <p:cNvSpPr/>
          <p:nvPr/>
        </p:nvSpPr>
        <p:spPr>
          <a:xfrm>
            <a:off x="327475" y="1706675"/>
            <a:ext cx="2559300" cy="23052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Data</a:t>
            </a:r>
            <a:endParaRPr>
              <a:solidFill>
                <a:schemeClr val="dk1"/>
              </a:solidFill>
            </a:endParaRPr>
          </a:p>
          <a:p>
            <a:pPr marL="457200" lvl="0" indent="-336550" algn="l" rtl="0">
              <a:lnSpc>
                <a:spcPct val="115000"/>
              </a:lnSpc>
              <a:spcBef>
                <a:spcPts val="0"/>
              </a:spcBef>
              <a:spcAft>
                <a:spcPts val="0"/>
              </a:spcAft>
              <a:buClr>
                <a:schemeClr val="dk1"/>
              </a:buClr>
              <a:buSzPts val="1700"/>
              <a:buFont typeface="Calibri"/>
              <a:buChar char="●"/>
            </a:pPr>
            <a:r>
              <a:rPr lang="en" sz="1700">
                <a:solidFill>
                  <a:schemeClr val="dk1"/>
                </a:solidFill>
                <a:latin typeface="Calibri"/>
                <a:ea typeface="Calibri"/>
                <a:cs typeface="Calibri"/>
                <a:sym typeface="Calibri"/>
              </a:rPr>
              <a:t>SQLite database</a:t>
            </a:r>
            <a:endParaRPr sz="1700">
              <a:solidFill>
                <a:schemeClr val="dk1"/>
              </a:solidFill>
              <a:latin typeface="Calibri"/>
              <a:ea typeface="Calibri"/>
              <a:cs typeface="Calibri"/>
              <a:sym typeface="Calibri"/>
            </a:endParaRPr>
          </a:p>
          <a:p>
            <a:pPr marL="0" lvl="0" indent="0" algn="l" rtl="0">
              <a:lnSpc>
                <a:spcPct val="115000"/>
              </a:lnSpc>
              <a:spcBef>
                <a:spcPts val="0"/>
              </a:spcBef>
              <a:spcAft>
                <a:spcPts val="0"/>
              </a:spcAft>
              <a:buNone/>
            </a:pPr>
            <a:endParaRPr>
              <a:latin typeface="Calibri"/>
              <a:ea typeface="Calibri"/>
              <a:cs typeface="Calibri"/>
              <a:sym typeface="Calibri"/>
            </a:endParaRPr>
          </a:p>
        </p:txBody>
      </p:sp>
      <p:sp>
        <p:nvSpPr>
          <p:cNvPr id="166" name="Google Shape;166;p18"/>
          <p:cNvSpPr/>
          <p:nvPr/>
        </p:nvSpPr>
        <p:spPr>
          <a:xfrm>
            <a:off x="5652075" y="1095275"/>
            <a:ext cx="3136200" cy="35280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API endpoints</a:t>
            </a:r>
            <a:endParaRPr>
              <a:solidFill>
                <a:schemeClr val="dk1"/>
              </a:solidFill>
            </a:endParaRPr>
          </a:p>
          <a:p>
            <a:pPr marL="0" lvl="0" indent="0" algn="ctr" rtl="0">
              <a:lnSpc>
                <a:spcPct val="115000"/>
              </a:lnSpc>
              <a:spcBef>
                <a:spcPts val="0"/>
              </a:spcBef>
              <a:spcAft>
                <a:spcPts val="0"/>
              </a:spcAft>
              <a:buNone/>
            </a:pP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latin typeface="Calibri"/>
                <a:ea typeface="Calibri"/>
                <a:cs typeface="Calibri"/>
                <a:sym typeface="Calibri"/>
              </a:rPr>
              <a:t>http://127.0.0.1:5000/api/endangeredSpecies</a:t>
            </a:r>
            <a:endParaRPr>
              <a:solidFill>
                <a:schemeClr val="dk1"/>
              </a:solidFill>
              <a:latin typeface="Calibri"/>
              <a:ea typeface="Calibri"/>
              <a:cs typeface="Calibri"/>
              <a:sym typeface="Calibri"/>
            </a:endParaRPr>
          </a:p>
          <a:p>
            <a:pPr marL="457200" lvl="0" indent="0" algn="l" rtl="0">
              <a:lnSpc>
                <a:spcPct val="115000"/>
              </a:lnSpc>
              <a:spcBef>
                <a:spcPts val="0"/>
              </a:spcBef>
              <a:spcAft>
                <a:spcPts val="0"/>
              </a:spcAft>
              <a:buNone/>
            </a:pPr>
            <a:endParaRPr>
              <a:solidFill>
                <a:schemeClr val="dk1"/>
              </a:solidFill>
              <a:latin typeface="Calibri"/>
              <a:ea typeface="Calibri"/>
              <a:cs typeface="Calibri"/>
              <a:sym typeface="Calibri"/>
            </a:endParaRPr>
          </a:p>
          <a:p>
            <a:pPr marL="0" lvl="0" indent="0" algn="l" rtl="0">
              <a:lnSpc>
                <a:spcPct val="115000"/>
              </a:lnSpc>
              <a:spcBef>
                <a:spcPts val="0"/>
              </a:spcBef>
              <a:spcAft>
                <a:spcPts val="0"/>
              </a:spcAft>
              <a:buNone/>
            </a:pPr>
            <a:r>
              <a:rPr lang="en">
                <a:solidFill>
                  <a:schemeClr val="dk1"/>
                </a:solidFill>
                <a:latin typeface="Calibri"/>
                <a:ea typeface="Calibri"/>
                <a:cs typeface="Calibri"/>
                <a:sym typeface="Calibri"/>
              </a:rPr>
              <a:t>   [ {</a:t>
            </a:r>
            <a:endParaRPr>
              <a:solidFill>
                <a:schemeClr val="dk1"/>
              </a:solidFill>
              <a:latin typeface="Calibri"/>
              <a:ea typeface="Calibri"/>
              <a:cs typeface="Calibri"/>
              <a:sym typeface="Calibri"/>
            </a:endParaRPr>
          </a:p>
          <a:p>
            <a:pPr marL="0" lvl="0" indent="0" algn="l" rtl="0">
              <a:lnSpc>
                <a:spcPct val="115000"/>
              </a:lnSpc>
              <a:spcBef>
                <a:spcPts val="0"/>
              </a:spcBef>
              <a:spcAft>
                <a:spcPts val="0"/>
              </a:spcAft>
              <a:buNone/>
            </a:pPr>
            <a:r>
              <a:rPr lang="en">
                <a:solidFill>
                  <a:schemeClr val="dk1"/>
                </a:solidFill>
                <a:latin typeface="Calibri"/>
                <a:ea typeface="Calibri"/>
                <a:cs typeface="Calibri"/>
                <a:sym typeface="Calibri"/>
              </a:rPr>
              <a:t>        "country": "Australia",</a:t>
            </a:r>
            <a:endParaRPr>
              <a:solidFill>
                <a:schemeClr val="dk1"/>
              </a:solidFill>
              <a:latin typeface="Calibri"/>
              <a:ea typeface="Calibri"/>
              <a:cs typeface="Calibri"/>
              <a:sym typeface="Calibri"/>
            </a:endParaRPr>
          </a:p>
          <a:p>
            <a:pPr marL="0" lvl="0" indent="0" algn="l" rtl="0">
              <a:lnSpc>
                <a:spcPct val="115000"/>
              </a:lnSpc>
              <a:spcBef>
                <a:spcPts val="0"/>
              </a:spcBef>
              <a:spcAft>
                <a:spcPts val="0"/>
              </a:spcAft>
              <a:buNone/>
            </a:pPr>
            <a:r>
              <a:rPr lang="en">
                <a:solidFill>
                  <a:schemeClr val="dk1"/>
                </a:solidFill>
                <a:latin typeface="Calibri"/>
                <a:ea typeface="Calibri"/>
                <a:cs typeface="Calibri"/>
                <a:sym typeface="Calibri"/>
              </a:rPr>
              <a:t>        "species": "Mammals",</a:t>
            </a:r>
            <a:endParaRPr>
              <a:solidFill>
                <a:schemeClr val="dk1"/>
              </a:solidFill>
              <a:latin typeface="Calibri"/>
              <a:ea typeface="Calibri"/>
              <a:cs typeface="Calibri"/>
              <a:sym typeface="Calibri"/>
            </a:endParaRPr>
          </a:p>
          <a:p>
            <a:pPr marL="0" lvl="0" indent="0" algn="l" rtl="0">
              <a:lnSpc>
                <a:spcPct val="115000"/>
              </a:lnSpc>
              <a:spcBef>
                <a:spcPts val="0"/>
              </a:spcBef>
              <a:spcAft>
                <a:spcPts val="0"/>
              </a:spcAft>
              <a:buNone/>
            </a:pPr>
            <a:r>
              <a:rPr lang="en">
                <a:solidFill>
                  <a:schemeClr val="dk1"/>
                </a:solidFill>
                <a:latin typeface="Calibri"/>
                <a:ea typeface="Calibri"/>
                <a:cs typeface="Calibri"/>
                <a:sym typeface="Calibri"/>
              </a:rPr>
              <a:t>        "value": 41</a:t>
            </a:r>
            <a:endParaRPr>
              <a:solidFill>
                <a:schemeClr val="dk1"/>
              </a:solidFill>
              <a:latin typeface="Calibri"/>
              <a:ea typeface="Calibri"/>
              <a:cs typeface="Calibri"/>
              <a:sym typeface="Calibri"/>
            </a:endParaRPr>
          </a:p>
          <a:p>
            <a:pPr marL="0" lvl="0" indent="0" algn="l" rtl="0">
              <a:lnSpc>
                <a:spcPct val="115000"/>
              </a:lnSpc>
              <a:spcBef>
                <a:spcPts val="0"/>
              </a:spcBef>
              <a:spcAft>
                <a:spcPts val="0"/>
              </a:spcAft>
              <a:buNone/>
            </a:pPr>
            <a:r>
              <a:rPr lang="en">
                <a:solidFill>
                  <a:schemeClr val="dk1"/>
                </a:solidFill>
                <a:latin typeface="Calibri"/>
                <a:ea typeface="Calibri"/>
                <a:cs typeface="Calibri"/>
                <a:sym typeface="Calibri"/>
              </a:rPr>
              <a:t>    }, … ]</a:t>
            </a:r>
            <a:endParaRPr>
              <a:solidFill>
                <a:schemeClr val="dk1"/>
              </a:solidFill>
              <a:latin typeface="Calibri"/>
              <a:ea typeface="Calibri"/>
              <a:cs typeface="Calibri"/>
              <a:sym typeface="Calibri"/>
            </a:endParaRPr>
          </a:p>
          <a:p>
            <a:pPr marL="0" lvl="0" indent="0" algn="l" rtl="0">
              <a:lnSpc>
                <a:spcPct val="115000"/>
              </a:lnSpc>
              <a:spcBef>
                <a:spcPts val="0"/>
              </a:spcBef>
              <a:spcAft>
                <a:spcPts val="0"/>
              </a:spcAft>
              <a:buNone/>
            </a:pPr>
            <a:r>
              <a:rPr lang="en">
                <a:solidFill>
                  <a:schemeClr val="dk1"/>
                </a:solidFill>
                <a:latin typeface="Calibri"/>
                <a:ea typeface="Calibri"/>
                <a:cs typeface="Calibri"/>
                <a:sym typeface="Calibri"/>
              </a:rPr>
              <a:t>    </a:t>
            </a:r>
            <a:endParaRPr>
              <a:solidFill>
                <a:schemeClr val="dk1"/>
              </a:solidFill>
              <a:latin typeface="Calibri"/>
              <a:ea typeface="Calibri"/>
              <a:cs typeface="Calibri"/>
              <a:sym typeface="Calibri"/>
            </a:endParaRPr>
          </a:p>
        </p:txBody>
      </p:sp>
      <p:sp>
        <p:nvSpPr>
          <p:cNvPr id="167" name="Google Shape;167;p18"/>
          <p:cNvSpPr/>
          <p:nvPr/>
        </p:nvSpPr>
        <p:spPr>
          <a:xfrm>
            <a:off x="2826475" y="2758475"/>
            <a:ext cx="327900" cy="2016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68" name="Google Shape;168;p18"/>
          <p:cNvSpPr/>
          <p:nvPr/>
        </p:nvSpPr>
        <p:spPr>
          <a:xfrm>
            <a:off x="5474975" y="2758475"/>
            <a:ext cx="327900" cy="2016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9"/>
          <p:cNvSpPr txBox="1">
            <a:spLocks noGrp="1"/>
          </p:cNvSpPr>
          <p:nvPr>
            <p:ph type="title"/>
          </p:nvPr>
        </p:nvSpPr>
        <p:spPr>
          <a:xfrm>
            <a:off x="327475" y="3035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Step 3: </a:t>
            </a:r>
            <a:r>
              <a:rPr lang="en" sz="2000">
                <a:latin typeface="Calibri"/>
                <a:ea typeface="Calibri"/>
                <a:cs typeface="Calibri"/>
                <a:sym typeface="Calibri"/>
              </a:rPr>
              <a:t>Create visual maps/ charts</a:t>
            </a:r>
            <a:endParaRPr sz="2900"/>
          </a:p>
        </p:txBody>
      </p:sp>
      <p:sp>
        <p:nvSpPr>
          <p:cNvPr id="174" name="Google Shape;174;p19"/>
          <p:cNvSpPr/>
          <p:nvPr/>
        </p:nvSpPr>
        <p:spPr>
          <a:xfrm>
            <a:off x="2397275" y="1690350"/>
            <a:ext cx="1930500" cy="17628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Tools</a:t>
            </a:r>
            <a:endParaRPr>
              <a:solidFill>
                <a:schemeClr val="dk1"/>
              </a:solidFill>
            </a:endParaRPr>
          </a:p>
          <a:p>
            <a:pPr marL="0" lvl="0" indent="0" algn="ctr" rtl="0">
              <a:lnSpc>
                <a:spcPct val="115000"/>
              </a:lnSpc>
              <a:spcBef>
                <a:spcPts val="0"/>
              </a:spcBef>
              <a:spcAft>
                <a:spcPts val="0"/>
              </a:spcAft>
              <a:buNone/>
            </a:pP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Leaflet map</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D3.js</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Plotly</a:t>
            </a:r>
            <a:endParaRPr>
              <a:solidFill>
                <a:schemeClr val="dk1"/>
              </a:solidFill>
            </a:endParaRPr>
          </a:p>
          <a:p>
            <a:pPr marL="0" lvl="0" indent="0" algn="l" rtl="0">
              <a:lnSpc>
                <a:spcPct val="115000"/>
              </a:lnSpc>
              <a:spcBef>
                <a:spcPts val="0"/>
              </a:spcBef>
              <a:spcAft>
                <a:spcPts val="0"/>
              </a:spcAft>
              <a:buNone/>
            </a:pPr>
            <a:endParaRPr>
              <a:latin typeface="Calibri"/>
              <a:ea typeface="Calibri"/>
              <a:cs typeface="Calibri"/>
              <a:sym typeface="Calibri"/>
            </a:endParaRPr>
          </a:p>
        </p:txBody>
      </p:sp>
      <p:sp>
        <p:nvSpPr>
          <p:cNvPr id="175" name="Google Shape;175;p19"/>
          <p:cNvSpPr/>
          <p:nvPr/>
        </p:nvSpPr>
        <p:spPr>
          <a:xfrm>
            <a:off x="327475" y="1706675"/>
            <a:ext cx="1930500" cy="17628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Data</a:t>
            </a:r>
            <a:endParaRPr>
              <a:solidFill>
                <a:schemeClr val="dk1"/>
              </a:solidFill>
            </a:endParaRPr>
          </a:p>
          <a:p>
            <a:pPr marL="457200" lvl="0" indent="-336550" algn="l" rtl="0">
              <a:lnSpc>
                <a:spcPct val="115000"/>
              </a:lnSpc>
              <a:spcBef>
                <a:spcPts val="0"/>
              </a:spcBef>
              <a:spcAft>
                <a:spcPts val="0"/>
              </a:spcAft>
              <a:buClr>
                <a:schemeClr val="dk1"/>
              </a:buClr>
              <a:buSzPts val="1700"/>
              <a:buFont typeface="Calibri"/>
              <a:buChar char="●"/>
            </a:pPr>
            <a:r>
              <a:rPr lang="en" sz="1700">
                <a:solidFill>
                  <a:schemeClr val="dk1"/>
                </a:solidFill>
                <a:latin typeface="Calibri"/>
                <a:ea typeface="Calibri"/>
                <a:cs typeface="Calibri"/>
                <a:sym typeface="Calibri"/>
              </a:rPr>
              <a:t>API endpoints</a:t>
            </a:r>
            <a:endParaRPr sz="1700">
              <a:solidFill>
                <a:schemeClr val="dk1"/>
              </a:solidFill>
              <a:latin typeface="Calibri"/>
              <a:ea typeface="Calibri"/>
              <a:cs typeface="Calibri"/>
              <a:sym typeface="Calibri"/>
            </a:endParaRPr>
          </a:p>
          <a:p>
            <a:pPr marL="457200" lvl="0" indent="-336550" algn="l" rtl="0">
              <a:lnSpc>
                <a:spcPct val="115000"/>
              </a:lnSpc>
              <a:spcBef>
                <a:spcPts val="0"/>
              </a:spcBef>
              <a:spcAft>
                <a:spcPts val="0"/>
              </a:spcAft>
              <a:buClr>
                <a:schemeClr val="dk1"/>
              </a:buClr>
              <a:buSzPts val="1700"/>
              <a:buFont typeface="Calibri"/>
              <a:buChar char="●"/>
            </a:pPr>
            <a:r>
              <a:rPr lang="en" sz="1700">
                <a:solidFill>
                  <a:schemeClr val="dk1"/>
                </a:solidFill>
                <a:latin typeface="Calibri"/>
                <a:ea typeface="Calibri"/>
                <a:cs typeface="Calibri"/>
                <a:sym typeface="Calibri"/>
              </a:rPr>
              <a:t>GeoJson</a:t>
            </a:r>
            <a:endParaRPr sz="1700">
              <a:solidFill>
                <a:schemeClr val="dk1"/>
              </a:solidFill>
              <a:latin typeface="Calibri"/>
              <a:ea typeface="Calibri"/>
              <a:cs typeface="Calibri"/>
              <a:sym typeface="Calibri"/>
            </a:endParaRPr>
          </a:p>
          <a:p>
            <a:pPr marL="0" lvl="0" indent="0" algn="l" rtl="0">
              <a:lnSpc>
                <a:spcPct val="115000"/>
              </a:lnSpc>
              <a:spcBef>
                <a:spcPts val="0"/>
              </a:spcBef>
              <a:spcAft>
                <a:spcPts val="0"/>
              </a:spcAft>
              <a:buNone/>
            </a:pPr>
            <a:endParaRPr>
              <a:latin typeface="Calibri"/>
              <a:ea typeface="Calibri"/>
              <a:cs typeface="Calibri"/>
              <a:sym typeface="Calibri"/>
            </a:endParaRPr>
          </a:p>
        </p:txBody>
      </p:sp>
      <p:sp>
        <p:nvSpPr>
          <p:cNvPr id="176" name="Google Shape;176;p19"/>
          <p:cNvSpPr/>
          <p:nvPr/>
        </p:nvSpPr>
        <p:spPr>
          <a:xfrm>
            <a:off x="2145725" y="2470950"/>
            <a:ext cx="327900" cy="2016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77" name="Google Shape;177;p19"/>
          <p:cNvSpPr/>
          <p:nvPr/>
        </p:nvSpPr>
        <p:spPr>
          <a:xfrm>
            <a:off x="4244100" y="2470950"/>
            <a:ext cx="327900" cy="2016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pic>
        <p:nvPicPr>
          <p:cNvPr id="178" name="Google Shape;178;p19"/>
          <p:cNvPicPr preferRelativeResize="0"/>
          <p:nvPr/>
        </p:nvPicPr>
        <p:blipFill>
          <a:blip r:embed="rId3">
            <a:alphaModFix/>
          </a:blip>
          <a:stretch>
            <a:fillRect/>
          </a:stretch>
        </p:blipFill>
        <p:spPr>
          <a:xfrm>
            <a:off x="4747849" y="1005750"/>
            <a:ext cx="4086365" cy="1762801"/>
          </a:xfrm>
          <a:prstGeom prst="rect">
            <a:avLst/>
          </a:prstGeom>
          <a:noFill/>
          <a:ln>
            <a:noFill/>
          </a:ln>
        </p:spPr>
      </p:pic>
      <p:pic>
        <p:nvPicPr>
          <p:cNvPr id="179" name="Google Shape;179;p19"/>
          <p:cNvPicPr preferRelativeResize="0"/>
          <p:nvPr/>
        </p:nvPicPr>
        <p:blipFill rotWithShape="1">
          <a:blip r:embed="rId4">
            <a:alphaModFix/>
          </a:blip>
          <a:srcRect t="6557" b="10330"/>
          <a:stretch/>
        </p:blipFill>
        <p:spPr>
          <a:xfrm>
            <a:off x="7000425" y="2859725"/>
            <a:ext cx="1770575" cy="1848750"/>
          </a:xfrm>
          <a:prstGeom prst="rect">
            <a:avLst/>
          </a:prstGeom>
          <a:noFill/>
          <a:ln>
            <a:noFill/>
          </a:ln>
        </p:spPr>
      </p:pic>
      <p:pic>
        <p:nvPicPr>
          <p:cNvPr id="180" name="Google Shape;180;p19"/>
          <p:cNvPicPr preferRelativeResize="0"/>
          <p:nvPr/>
        </p:nvPicPr>
        <p:blipFill>
          <a:blip r:embed="rId5">
            <a:alphaModFix/>
          </a:blip>
          <a:stretch>
            <a:fillRect/>
          </a:stretch>
        </p:blipFill>
        <p:spPr>
          <a:xfrm>
            <a:off x="4747850" y="2859725"/>
            <a:ext cx="2168375" cy="1848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327475" y="303525"/>
            <a:ext cx="85113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Step 4: </a:t>
            </a:r>
            <a:r>
              <a:rPr lang="en" sz="2000">
                <a:latin typeface="Calibri"/>
                <a:ea typeface="Calibri"/>
                <a:cs typeface="Calibri"/>
                <a:sym typeface="Calibri"/>
              </a:rPr>
              <a:t>Create  a website to display visual objects and allow user’s interaction</a:t>
            </a:r>
            <a:endParaRPr sz="2900"/>
          </a:p>
        </p:txBody>
      </p:sp>
      <p:sp>
        <p:nvSpPr>
          <p:cNvPr id="186" name="Google Shape;186;p20"/>
          <p:cNvSpPr txBox="1">
            <a:spLocks noGrp="1"/>
          </p:cNvSpPr>
          <p:nvPr>
            <p:ph type="title"/>
          </p:nvPr>
        </p:nvSpPr>
        <p:spPr>
          <a:xfrm>
            <a:off x="1737400" y="3410175"/>
            <a:ext cx="5222700" cy="796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Live Demonstration</a:t>
            </a:r>
            <a:endParaRPr/>
          </a:p>
        </p:txBody>
      </p:sp>
      <p:sp>
        <p:nvSpPr>
          <p:cNvPr id="187" name="Google Shape;187;p20"/>
          <p:cNvSpPr/>
          <p:nvPr/>
        </p:nvSpPr>
        <p:spPr>
          <a:xfrm>
            <a:off x="6741325" y="1446150"/>
            <a:ext cx="2043900" cy="4140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index.html</a:t>
            </a:r>
            <a:endParaRPr>
              <a:latin typeface="Calibri"/>
              <a:ea typeface="Calibri"/>
              <a:cs typeface="Calibri"/>
              <a:sym typeface="Calibri"/>
            </a:endParaRPr>
          </a:p>
        </p:txBody>
      </p:sp>
      <p:sp>
        <p:nvSpPr>
          <p:cNvPr id="188" name="Google Shape;188;p20"/>
          <p:cNvSpPr/>
          <p:nvPr/>
        </p:nvSpPr>
        <p:spPr>
          <a:xfrm>
            <a:off x="2465413" y="1446150"/>
            <a:ext cx="2043900" cy="4140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app.js</a:t>
            </a:r>
            <a:endParaRPr>
              <a:latin typeface="Calibri"/>
              <a:ea typeface="Calibri"/>
              <a:cs typeface="Calibri"/>
              <a:sym typeface="Calibri"/>
            </a:endParaRPr>
          </a:p>
        </p:txBody>
      </p:sp>
      <p:sp>
        <p:nvSpPr>
          <p:cNvPr id="189" name="Google Shape;189;p20"/>
          <p:cNvSpPr/>
          <p:nvPr/>
        </p:nvSpPr>
        <p:spPr>
          <a:xfrm>
            <a:off x="4603363" y="1446150"/>
            <a:ext cx="2043900" cy="4140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style.css</a:t>
            </a:r>
            <a:endParaRPr>
              <a:latin typeface="Calibri"/>
              <a:ea typeface="Calibri"/>
              <a:cs typeface="Calibri"/>
              <a:sym typeface="Calibri"/>
            </a:endParaRPr>
          </a:p>
        </p:txBody>
      </p:sp>
      <p:sp>
        <p:nvSpPr>
          <p:cNvPr id="190" name="Google Shape;190;p20"/>
          <p:cNvSpPr/>
          <p:nvPr/>
        </p:nvSpPr>
        <p:spPr>
          <a:xfrm>
            <a:off x="327475" y="1446150"/>
            <a:ext cx="2043900" cy="4140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rPr>
              <a:t>app.py</a:t>
            </a:r>
            <a:endParaRPr>
              <a:latin typeface="Calibri"/>
              <a:ea typeface="Calibri"/>
              <a:cs typeface="Calibri"/>
              <a:sym typeface="Calibri"/>
            </a:endParaRPr>
          </a:p>
        </p:txBody>
      </p:sp>
      <p:sp>
        <p:nvSpPr>
          <p:cNvPr id="191" name="Google Shape;191;p20"/>
          <p:cNvSpPr txBox="1"/>
          <p:nvPr/>
        </p:nvSpPr>
        <p:spPr>
          <a:xfrm>
            <a:off x="271075" y="1854025"/>
            <a:ext cx="2156700" cy="569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a:solidFill>
                  <a:schemeClr val="dk2"/>
                </a:solidFill>
                <a:latin typeface="Calibri"/>
                <a:ea typeface="Calibri"/>
                <a:cs typeface="Calibri"/>
                <a:sym typeface="Calibri"/>
              </a:rPr>
              <a:t>API</a:t>
            </a:r>
            <a:endParaRPr sz="1300">
              <a:solidFill>
                <a:schemeClr val="dk2"/>
              </a:solidFill>
              <a:latin typeface="Calibri"/>
              <a:ea typeface="Calibri"/>
              <a:cs typeface="Calibri"/>
              <a:sym typeface="Calibri"/>
            </a:endParaRPr>
          </a:p>
          <a:p>
            <a:pPr marL="0" lvl="0" indent="0" algn="ctr" rtl="0">
              <a:spcBef>
                <a:spcPts val="0"/>
              </a:spcBef>
              <a:spcAft>
                <a:spcPts val="0"/>
              </a:spcAft>
              <a:buNone/>
            </a:pPr>
            <a:r>
              <a:rPr lang="en" sz="1200">
                <a:latin typeface="Roboto"/>
                <a:ea typeface="Roboto"/>
                <a:cs typeface="Roboto"/>
                <a:sym typeface="Roboto"/>
              </a:rPr>
              <a:t>Data access and retrieval</a:t>
            </a:r>
            <a:endParaRPr sz="1300">
              <a:solidFill>
                <a:schemeClr val="dk2"/>
              </a:solidFill>
              <a:latin typeface="Calibri"/>
              <a:ea typeface="Calibri"/>
              <a:cs typeface="Calibri"/>
              <a:sym typeface="Calibri"/>
            </a:endParaRPr>
          </a:p>
        </p:txBody>
      </p:sp>
      <p:sp>
        <p:nvSpPr>
          <p:cNvPr id="192" name="Google Shape;192;p20"/>
          <p:cNvSpPr txBox="1"/>
          <p:nvPr/>
        </p:nvSpPr>
        <p:spPr>
          <a:xfrm>
            <a:off x="2907475" y="1860150"/>
            <a:ext cx="11598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solidFill>
                  <a:schemeClr val="dk2"/>
                </a:solidFill>
                <a:latin typeface="Calibri"/>
                <a:ea typeface="Calibri"/>
                <a:cs typeface="Calibri"/>
                <a:sym typeface="Calibri"/>
              </a:rPr>
              <a:t>Visual objects</a:t>
            </a:r>
            <a:endParaRPr sz="1300">
              <a:solidFill>
                <a:schemeClr val="dk2"/>
              </a:solidFill>
              <a:latin typeface="Calibri"/>
              <a:ea typeface="Calibri"/>
              <a:cs typeface="Calibri"/>
              <a:sym typeface="Calibri"/>
            </a:endParaRPr>
          </a:p>
        </p:txBody>
      </p:sp>
      <p:sp>
        <p:nvSpPr>
          <p:cNvPr id="193" name="Google Shape;193;p20"/>
          <p:cNvSpPr txBox="1"/>
          <p:nvPr/>
        </p:nvSpPr>
        <p:spPr>
          <a:xfrm>
            <a:off x="4692475" y="1860150"/>
            <a:ext cx="18657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a:solidFill>
                  <a:schemeClr val="dk2"/>
                </a:solidFill>
                <a:latin typeface="Calibri"/>
                <a:ea typeface="Calibri"/>
                <a:cs typeface="Calibri"/>
                <a:sym typeface="Calibri"/>
              </a:rPr>
              <a:t>Style and formatting for the web page</a:t>
            </a:r>
            <a:endParaRPr sz="1300">
              <a:solidFill>
                <a:schemeClr val="dk2"/>
              </a:solidFill>
              <a:latin typeface="Calibri"/>
              <a:ea typeface="Calibri"/>
              <a:cs typeface="Calibri"/>
              <a:sym typeface="Calibri"/>
            </a:endParaRPr>
          </a:p>
        </p:txBody>
      </p:sp>
      <p:sp>
        <p:nvSpPr>
          <p:cNvPr id="194" name="Google Shape;194;p20"/>
          <p:cNvSpPr txBox="1"/>
          <p:nvPr/>
        </p:nvSpPr>
        <p:spPr>
          <a:xfrm>
            <a:off x="6830425" y="1860150"/>
            <a:ext cx="18657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74151"/>
                </a:solidFill>
                <a:latin typeface="Roboto"/>
                <a:ea typeface="Roboto"/>
                <a:cs typeface="Roboto"/>
                <a:sym typeface="Roboto"/>
              </a:rPr>
              <a:t>Structure and content of the web page</a:t>
            </a:r>
            <a:endParaRPr sz="1300">
              <a:solidFill>
                <a:schemeClr val="dk2"/>
              </a:solidFill>
              <a:latin typeface="Calibri"/>
              <a:ea typeface="Calibri"/>
              <a:cs typeface="Calibri"/>
              <a:sym typeface="Calibri"/>
            </a:endParaRPr>
          </a:p>
        </p:txBody>
      </p:sp>
      <p:cxnSp>
        <p:nvCxnSpPr>
          <p:cNvPr id="195" name="Google Shape;195;p20"/>
          <p:cNvCxnSpPr>
            <a:stCxn id="191" idx="2"/>
          </p:cNvCxnSpPr>
          <p:nvPr/>
        </p:nvCxnSpPr>
        <p:spPr>
          <a:xfrm>
            <a:off x="1349425" y="2423425"/>
            <a:ext cx="3003000" cy="618300"/>
          </a:xfrm>
          <a:prstGeom prst="straightConnector1">
            <a:avLst/>
          </a:prstGeom>
          <a:noFill/>
          <a:ln w="9525" cap="flat" cmpd="sng">
            <a:solidFill>
              <a:schemeClr val="dk2"/>
            </a:solidFill>
            <a:prstDash val="solid"/>
            <a:round/>
            <a:headEnd type="none" w="med" len="med"/>
            <a:tailEnd type="none" w="med" len="med"/>
          </a:ln>
        </p:spPr>
      </p:cxnSp>
      <p:cxnSp>
        <p:nvCxnSpPr>
          <p:cNvPr id="196" name="Google Shape;196;p20"/>
          <p:cNvCxnSpPr>
            <a:stCxn id="192" idx="2"/>
          </p:cNvCxnSpPr>
          <p:nvPr/>
        </p:nvCxnSpPr>
        <p:spPr>
          <a:xfrm>
            <a:off x="3487375" y="2245050"/>
            <a:ext cx="865200" cy="796800"/>
          </a:xfrm>
          <a:prstGeom prst="straightConnector1">
            <a:avLst/>
          </a:prstGeom>
          <a:noFill/>
          <a:ln w="9525" cap="flat" cmpd="sng">
            <a:solidFill>
              <a:schemeClr val="dk2"/>
            </a:solidFill>
            <a:prstDash val="solid"/>
            <a:round/>
            <a:headEnd type="none" w="med" len="med"/>
            <a:tailEnd type="none" w="med" len="med"/>
          </a:ln>
        </p:spPr>
      </p:cxnSp>
      <p:cxnSp>
        <p:nvCxnSpPr>
          <p:cNvPr id="197" name="Google Shape;197;p20"/>
          <p:cNvCxnSpPr>
            <a:stCxn id="193" idx="2"/>
          </p:cNvCxnSpPr>
          <p:nvPr/>
        </p:nvCxnSpPr>
        <p:spPr>
          <a:xfrm flipH="1">
            <a:off x="4352425" y="2445150"/>
            <a:ext cx="1272900" cy="589500"/>
          </a:xfrm>
          <a:prstGeom prst="straightConnector1">
            <a:avLst/>
          </a:prstGeom>
          <a:noFill/>
          <a:ln w="9525" cap="flat" cmpd="sng">
            <a:solidFill>
              <a:schemeClr val="dk2"/>
            </a:solidFill>
            <a:prstDash val="solid"/>
            <a:round/>
            <a:headEnd type="none" w="med" len="med"/>
            <a:tailEnd type="none" w="med" len="med"/>
          </a:ln>
        </p:spPr>
      </p:cxnSp>
      <p:cxnSp>
        <p:nvCxnSpPr>
          <p:cNvPr id="198" name="Google Shape;198;p20"/>
          <p:cNvCxnSpPr>
            <a:stCxn id="194" idx="2"/>
          </p:cNvCxnSpPr>
          <p:nvPr/>
        </p:nvCxnSpPr>
        <p:spPr>
          <a:xfrm flipH="1">
            <a:off x="4359475" y="2414250"/>
            <a:ext cx="3403800" cy="627600"/>
          </a:xfrm>
          <a:prstGeom prst="straightConnector1">
            <a:avLst/>
          </a:prstGeom>
          <a:noFill/>
          <a:ln w="9525" cap="flat" cmpd="sng">
            <a:solidFill>
              <a:schemeClr val="dk2"/>
            </a:solidFill>
            <a:prstDash val="solid"/>
            <a:round/>
            <a:headEnd type="none" w="med" len="med"/>
            <a:tailEnd type="none" w="med" len="med"/>
          </a:ln>
        </p:spPr>
      </p:cxnSp>
      <p:cxnSp>
        <p:nvCxnSpPr>
          <p:cNvPr id="199" name="Google Shape;199;p20"/>
          <p:cNvCxnSpPr>
            <a:endCxn id="186" idx="0"/>
          </p:cNvCxnSpPr>
          <p:nvPr/>
        </p:nvCxnSpPr>
        <p:spPr>
          <a:xfrm flipH="1">
            <a:off x="4348750" y="3041775"/>
            <a:ext cx="3600" cy="3684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1"/>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Acknowledgment</a:t>
            </a:r>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438</Words>
  <Application>Microsoft Office PowerPoint</Application>
  <PresentationFormat>On-screen Show (16:9)</PresentationFormat>
  <Paragraphs>78</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Roboto</vt:lpstr>
      <vt:lpstr>Nunito</vt:lpstr>
      <vt:lpstr>Calibri</vt:lpstr>
      <vt:lpstr>Shift</vt:lpstr>
      <vt:lpstr>Risk of Endangerment Analysis</vt:lpstr>
      <vt:lpstr>Context</vt:lpstr>
      <vt:lpstr>Aims:</vt:lpstr>
      <vt:lpstr>Strategy:</vt:lpstr>
      <vt:lpstr>Step 1: Build a SQLite database</vt:lpstr>
      <vt:lpstr>Step 2: Create API endpoints</vt:lpstr>
      <vt:lpstr>Step 3: Create visual maps/ charts</vt:lpstr>
      <vt:lpstr>Step 4: Create  a website to display visual objects and allow user’s interaction</vt:lpstr>
      <vt:lpstr>Acknowledgment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Risk of Endangerment Analysis</dc:title>
  <dc:creator>Braydon Nugent</dc:creator>
  <cp:lastModifiedBy>Braydon Nugent</cp:lastModifiedBy>
  <cp:revision>1</cp:revision>
  <dcterms:modified xsi:type="dcterms:W3CDTF">2024-01-30T09:44:18Z</dcterms:modified>
</cp:coreProperties>
</file>